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18"/>
  </p:notesMasterIdLst>
  <p:sldIdLst>
    <p:sldId id="280" r:id="rId3"/>
    <p:sldId id="281" r:id="rId4"/>
    <p:sldId id="257" r:id="rId5"/>
    <p:sldId id="268" r:id="rId6"/>
    <p:sldId id="283" r:id="rId7"/>
    <p:sldId id="285" r:id="rId8"/>
    <p:sldId id="286" r:id="rId9"/>
    <p:sldId id="287" r:id="rId10"/>
    <p:sldId id="290" r:id="rId11"/>
    <p:sldId id="289" r:id="rId12"/>
    <p:sldId id="288" r:id="rId13"/>
    <p:sldId id="282" r:id="rId14"/>
    <p:sldId id="278" r:id="rId15"/>
    <p:sldId id="258" r:id="rId16"/>
    <p:sldId id="279" r:id="rId17"/>
  </p:sldIdLst>
  <p:sldSz cx="12192000" cy="6858000"/>
  <p:notesSz cx="6858000" cy="9144000"/>
  <p:embeddedFontLst>
    <p:embeddedFont>
      <p:font typeface="Alfarn" panose="00000800000000000000" charset="0"/>
      <p:bold r:id="rId19"/>
    </p:embeddedFont>
    <p:embeddedFont>
      <p:font typeface="Calibri" panose="020F0502020204030204" pitchFamily="34" charset="0"/>
      <p:regular r:id="rId20"/>
      <p:bold r:id="rId21"/>
      <p:italic r:id="rId22"/>
      <p:boldItalic r:id="rId23"/>
    </p:embeddedFont>
    <p:embeddedFont>
      <p:font typeface="CarlMarx" panose="020B0604020202020204" charset="0"/>
      <p:regular r:id="rId24"/>
      <p:bold r:id="rId25"/>
    </p:embeddedFont>
    <p:embeddedFont>
      <p:font typeface="Consolas" panose="020B0609020204030204" pitchFamily="49"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2462" autoAdjust="0"/>
  </p:normalViewPr>
  <p:slideViewPr>
    <p:cSldViewPr snapToGrid="0">
      <p:cViewPr varScale="1">
        <p:scale>
          <a:sx n="100" d="100"/>
          <a:sy n="100" d="100"/>
        </p:scale>
        <p:origin x="7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47044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1618995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MEAP</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337402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3809532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745139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882639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1168029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84398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1392628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1097508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@cl</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@cl</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@cl</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596245" y="2257724"/>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@cl</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@cl</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@cl</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6" y="2349280"/>
            <a:ext cx="10234638" cy="2387600"/>
          </a:xfrm>
        </p:spPr>
        <p:txBody>
          <a:bodyPr>
            <a:noAutofit/>
          </a:bodyPr>
          <a:lstStyle/>
          <a:p>
            <a:r>
              <a:rPr lang="en-US" sz="6800" dirty="0"/>
              <a:t>About 15 can’t miss commands in </a:t>
            </a:r>
            <a:r>
              <a:rPr lang="en-US" sz="6800" dirty="0" err="1"/>
              <a:t>dbatools</a:t>
            </a:r>
            <a:r>
              <a:rPr lang="en-US" sz="6800" dirty="0"/>
              <a:t> 1.0</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Chrissy LeMaire</a:t>
            </a:r>
          </a:p>
        </p:txBody>
      </p:sp>
    </p:spTree>
    <p:extLst>
      <p:ext uri="{BB962C8B-B14F-4D97-AF65-F5344CB8AC3E}">
        <p14:creationId xmlns:p14="http://schemas.microsoft.com/office/powerpoint/2010/main" val="2505888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Oops - November 2017</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11" name="Picture 2" descr="Grimacing Face on Twitter Twemoji 12.0">
            <a:extLst>
              <a:ext uri="{FF2B5EF4-FFF2-40B4-BE49-F238E27FC236}">
                <a16:creationId xmlns:a16="http://schemas.microsoft.com/office/drawing/2014/main" id="{0178B0AB-EA1D-4A2C-8663-0C32BDEB8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7579" y="24079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19ECD9D-2BEA-456E-AF1C-FD4839A04D62}"/>
              </a:ext>
            </a:extLst>
          </p:cNvPr>
          <p:cNvPicPr>
            <a:picLocks noChangeAspect="1"/>
          </p:cNvPicPr>
          <p:nvPr/>
        </p:nvPicPr>
        <p:blipFill>
          <a:blip r:embed="rId4"/>
          <a:stretch>
            <a:fillRect/>
          </a:stretch>
        </p:blipFill>
        <p:spPr>
          <a:xfrm>
            <a:off x="3392544" y="1492643"/>
            <a:ext cx="3771429" cy="4752381"/>
          </a:xfrm>
          <a:prstGeom prst="rect">
            <a:avLst/>
          </a:prstGeom>
        </p:spPr>
      </p:pic>
    </p:spTree>
    <p:extLst>
      <p:ext uri="{BB962C8B-B14F-4D97-AF65-F5344CB8AC3E}">
        <p14:creationId xmlns:p14="http://schemas.microsoft.com/office/powerpoint/2010/main" val="2336553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Now</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dirty="0"/>
              <a:t>Prerelease branch and a date! </a:t>
            </a:r>
          </a:p>
          <a:p>
            <a:pPr marL="457200" indent="-457200">
              <a:buFont typeface="Arial" panose="020B0604020202020204" pitchFamily="34" charset="0"/>
              <a:buChar char="•"/>
            </a:pPr>
            <a:r>
              <a:rPr lang="en-US" dirty="0"/>
              <a:t>Over 160 contributors!</a:t>
            </a:r>
          </a:p>
          <a:p>
            <a:pPr marL="457200" indent="-457200">
              <a:buFont typeface="Arial" panose="020B0604020202020204" pitchFamily="34" charset="0"/>
              <a:buChar char="•"/>
            </a:pPr>
            <a:r>
              <a:rPr lang="en-US" dirty="0"/>
              <a:t>MIT!</a:t>
            </a:r>
          </a:p>
          <a:p>
            <a:pPr marL="457200" indent="-457200">
              <a:buFont typeface="Arial" panose="020B0604020202020204" pitchFamily="34" charset="0"/>
              <a:buChar char="•"/>
            </a:pPr>
            <a:r>
              <a:rPr lang="en-US" dirty="0"/>
              <a:t>Loads 3x faster!</a:t>
            </a:r>
          </a:p>
          <a:p>
            <a:pPr marL="457200" indent="-457200">
              <a:buFont typeface="Arial" panose="020B0604020202020204" pitchFamily="34" charset="0"/>
              <a:buChar char="•"/>
            </a:pPr>
            <a:r>
              <a:rPr lang="en-US" dirty="0"/>
              <a:t>Supports Azure a bit better!</a:t>
            </a:r>
          </a:p>
          <a:p>
            <a:pPr marL="457200" indent="-457200">
              <a:buFont typeface="Arial" panose="020B0604020202020204" pitchFamily="34" charset="0"/>
              <a:buChar char="•"/>
            </a:pPr>
            <a:r>
              <a:rPr lang="en-US" dirty="0"/>
              <a:t>Runs on PowerShell Core!</a:t>
            </a:r>
          </a:p>
          <a:p>
            <a:pPr marL="914400" lvl="1" indent="-457200">
              <a:buFont typeface="Arial" panose="020B0604020202020204" pitchFamily="34" charset="0"/>
              <a:buChar char="•"/>
            </a:pPr>
            <a:r>
              <a:rPr lang="en-US" dirty="0"/>
              <a:t>75% of commands run on Mac/Linux!</a:t>
            </a:r>
          </a:p>
          <a:p>
            <a:pPr marL="457200" indent="-457200">
              <a:buFont typeface="Arial" panose="020B0604020202020204" pitchFamily="34" charset="0"/>
              <a:buChar char="•"/>
            </a:pPr>
            <a:r>
              <a:rPr lang="en-US" dirty="0"/>
              <a:t>Still supports PowerShell 3, too!</a:t>
            </a:r>
          </a:p>
          <a:p>
            <a:pPr marL="457200" indent="-457200">
              <a:buFont typeface="Arial" panose="020B0604020202020204" pitchFamily="34" charset="0"/>
              <a:buChar char="•"/>
            </a:pPr>
            <a:r>
              <a:rPr lang="en-US" dirty="0"/>
              <a:t>Still supports SQL Server 2000, mostly!</a:t>
            </a:r>
          </a:p>
          <a:p>
            <a:pPr marL="457200" indent="-457200">
              <a:buFont typeface="Arial" panose="020B0604020202020204" pitchFamily="34" charset="0"/>
              <a:buChar char="•"/>
            </a:pPr>
            <a:r>
              <a:rPr lang="en-US" dirty="0"/>
              <a:t>Will have an accompanying MEAP!</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7" name="Picture 2" descr="Party Popper on Twitter Twemoji 12.0">
            <a:extLst>
              <a:ext uri="{FF2B5EF4-FFF2-40B4-BE49-F238E27FC236}">
                <a16:creationId xmlns:a16="http://schemas.microsoft.com/office/drawing/2014/main" id="{8ABD7ED3-57E9-40BE-B320-81A8FA443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376" y="236128"/>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156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414F-B7BE-4274-BF9C-8B35A6CB12CC}"/>
              </a:ext>
            </a:extLst>
          </p:cNvPr>
          <p:cNvSpPr>
            <a:spLocks noGrp="1"/>
          </p:cNvSpPr>
          <p:nvPr>
            <p:ph type="title"/>
          </p:nvPr>
        </p:nvSpPr>
        <p:spPr/>
        <p:txBody>
          <a:bodyPr/>
          <a:lstStyle/>
          <a:p>
            <a:r>
              <a:rPr lang="en-US" dirty="0"/>
              <a:t>Demo grouping</a:t>
            </a:r>
          </a:p>
        </p:txBody>
      </p:sp>
      <p:sp>
        <p:nvSpPr>
          <p:cNvPr id="3" name="Content Placeholder 2">
            <a:extLst>
              <a:ext uri="{FF2B5EF4-FFF2-40B4-BE49-F238E27FC236}">
                <a16:creationId xmlns:a16="http://schemas.microsoft.com/office/drawing/2014/main" id="{504E3620-1586-4093-9BE1-B0A98E762D5D}"/>
              </a:ext>
            </a:extLst>
          </p:cNvPr>
          <p:cNvSpPr>
            <a:spLocks noGrp="1"/>
          </p:cNvSpPr>
          <p:nvPr>
            <p:ph idx="1"/>
          </p:nvPr>
        </p:nvSpPr>
        <p:spPr>
          <a:xfrm>
            <a:off x="838200" y="1962945"/>
            <a:ext cx="3745523" cy="2843518"/>
          </a:xfrm>
        </p:spPr>
        <p:txBody>
          <a:bodyPr/>
          <a:lstStyle/>
          <a:p>
            <a:r>
              <a:rPr lang="en-US" b="1" u="sng" dirty="0"/>
              <a:t>Classics</a:t>
            </a:r>
            <a:endParaRPr lang="en-US" dirty="0"/>
          </a:p>
          <a:p>
            <a:endParaRPr lang="en-US" b="1" u="sng" dirty="0"/>
          </a:p>
          <a:p>
            <a:endParaRPr lang="en-US" b="1" u="sng" dirty="0"/>
          </a:p>
          <a:p>
            <a:r>
              <a:rPr lang="en-US" b="1" u="sng" dirty="0"/>
              <a:t>Fan Favorites</a:t>
            </a:r>
          </a:p>
        </p:txBody>
      </p:sp>
      <p:sp>
        <p:nvSpPr>
          <p:cNvPr id="4" name="Footer Placeholder 3">
            <a:extLst>
              <a:ext uri="{FF2B5EF4-FFF2-40B4-BE49-F238E27FC236}">
                <a16:creationId xmlns:a16="http://schemas.microsoft.com/office/drawing/2014/main" id="{333A1C08-7C32-4A6F-8F41-71021043A20D}"/>
              </a:ext>
            </a:extLst>
          </p:cNvPr>
          <p:cNvSpPr>
            <a:spLocks noGrp="1"/>
          </p:cNvSpPr>
          <p:nvPr>
            <p:ph type="ftr" sz="quarter" idx="11"/>
          </p:nvPr>
        </p:nvSpPr>
        <p:spPr/>
        <p:txBody>
          <a:bodyPr/>
          <a:lstStyle/>
          <a:p>
            <a:r>
              <a:rPr lang="en-US"/>
              <a:t>@cl</a:t>
            </a:r>
            <a:endParaRPr lang="en-US" dirty="0"/>
          </a:p>
        </p:txBody>
      </p:sp>
      <p:sp>
        <p:nvSpPr>
          <p:cNvPr id="5" name="Content Placeholder 2">
            <a:extLst>
              <a:ext uri="{FF2B5EF4-FFF2-40B4-BE49-F238E27FC236}">
                <a16:creationId xmlns:a16="http://schemas.microsoft.com/office/drawing/2014/main" id="{55A87CB9-4DE8-4697-8EE8-F224DCBA2C6D}"/>
              </a:ext>
            </a:extLst>
          </p:cNvPr>
          <p:cNvSpPr txBox="1">
            <a:spLocks/>
          </p:cNvSpPr>
          <p:nvPr/>
        </p:nvSpPr>
        <p:spPr>
          <a:xfrm>
            <a:off x="6899031" y="1962945"/>
            <a:ext cx="3745523" cy="2714564"/>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Must Haves</a:t>
            </a:r>
            <a:endParaRPr lang="en-US" dirty="0"/>
          </a:p>
          <a:p>
            <a:endParaRPr lang="en-US" b="1" u="sng" dirty="0"/>
          </a:p>
          <a:p>
            <a:endParaRPr lang="en-US" b="1" u="sng" dirty="0"/>
          </a:p>
          <a:p>
            <a:r>
              <a:rPr lang="en-US" b="1" u="sng" dirty="0"/>
              <a:t>Combo Kills</a:t>
            </a:r>
          </a:p>
        </p:txBody>
      </p:sp>
    </p:spTree>
    <p:extLst>
      <p:ext uri="{BB962C8B-B14F-4D97-AF65-F5344CB8AC3E}">
        <p14:creationId xmlns:p14="http://schemas.microsoft.com/office/powerpoint/2010/main" val="18443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3434434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PARTY TIME </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4" name="Picture 2" descr="Partying Face on Microsoft Windows 10 October 2018 Update">
            <a:extLst>
              <a:ext uri="{FF2B5EF4-FFF2-40B4-BE49-F238E27FC236}">
                <a16:creationId xmlns:a16="http://schemas.microsoft.com/office/drawing/2014/main" id="{74E3B730-63E6-4DA7-B7B4-4A4682DA9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785"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98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@cl</a:t>
            </a:r>
          </a:p>
        </p:txBody>
      </p:sp>
    </p:spTree>
    <p:extLst>
      <p:ext uri="{BB962C8B-B14F-4D97-AF65-F5344CB8AC3E}">
        <p14:creationId xmlns:p14="http://schemas.microsoft.com/office/powerpoint/2010/main" val="313276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en-US" dirty="0"/>
          </a:p>
          <a:p>
            <a:r>
              <a:rPr lang="en-US" dirty="0"/>
              <a:t>Automation Engineer with GDIT at NATO Special Ops HQ</a:t>
            </a:r>
          </a:p>
          <a:p>
            <a:endParaRPr lang="en-US" dirty="0"/>
          </a:p>
          <a:p>
            <a:r>
              <a:rPr lang="en-US" dirty="0"/>
              <a:t>PowerShell &amp; SQL Server MVP, PowerShell Community Hero</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spTree>
    <p:extLst>
      <p:ext uri="{BB962C8B-B14F-4D97-AF65-F5344CB8AC3E}">
        <p14:creationId xmlns:p14="http://schemas.microsoft.com/office/powerpoint/2010/main" val="255370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pPr>
              <a:lnSpc>
                <a:spcPct val="140000"/>
              </a:lnSpc>
            </a:pPr>
            <a:r>
              <a:rPr lang="de-DE" dirty="0"/>
              <a:t>Will highlight some PowerShell commands that will simplify your life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3078" name="Picture 6" descr="https://dbatools.io/wp-content/uploads/2020/01/muscles4.png">
            <a:extLst>
              <a:ext uri="{FF2B5EF4-FFF2-40B4-BE49-F238E27FC236}">
                <a16:creationId xmlns:a16="http://schemas.microsoft.com/office/drawing/2014/main" id="{BDCC8C68-11FD-4309-965A-EDA1712E7A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573" y="1782316"/>
            <a:ext cx="62103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EF7200B-D0D3-46A6-8CA5-B7C41002798E}"/>
              </a:ext>
            </a:extLst>
          </p:cNvPr>
          <p:cNvSpPr/>
          <p:nvPr/>
        </p:nvSpPr>
        <p:spPr>
          <a:xfrm>
            <a:off x="1397422" y="2095473"/>
            <a:ext cx="4886146" cy="523220"/>
          </a:xfrm>
          <a:prstGeom prst="rect">
            <a:avLst/>
          </a:prstGeom>
        </p:spPr>
        <p:txBody>
          <a:bodyPr wrap="none">
            <a:spAutoFit/>
          </a:bodyPr>
          <a:lstStyle/>
          <a:p>
            <a:r>
              <a:rPr lang="de-DE" sz="2800" dirty="0">
                <a:latin typeface="Segoe UI" panose="020B0502040204020203" pitchFamily="34" charset="0"/>
                <a:cs typeface="Segoe UI" panose="020B0502040204020203" pitchFamily="34" charset="0"/>
              </a:rPr>
              <a:t>and practically do your dishes</a:t>
            </a:r>
            <a:endParaRPr lang="en-US"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87870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Overview of the journey to </a:t>
            </a:r>
            <a:r>
              <a:rPr lang="en-US" dirty="0" err="1"/>
              <a:t>dbatools</a:t>
            </a:r>
            <a:r>
              <a:rPr lang="en-US" dirty="0"/>
              <a:t> 1.0</a:t>
            </a:r>
          </a:p>
          <a:p>
            <a:endParaRPr lang="en-US" dirty="0"/>
          </a:p>
          <a:p>
            <a:r>
              <a:rPr lang="en-US" dirty="0"/>
              <a:t>Demos galore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6" name="Picture 2" descr="https://pbs.twimg.com/media/D7WXfYgW4AAt3Dg.png:large">
            <a:extLst>
              <a:ext uri="{FF2B5EF4-FFF2-40B4-BE49-F238E27FC236}">
                <a16:creationId xmlns:a16="http://schemas.microsoft.com/office/drawing/2014/main" id="{4490F474-DF83-404D-8D8C-FEAAF2084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1330" y="2047564"/>
            <a:ext cx="2636227" cy="369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73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The beginning - July 2014</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619289" y="1265411"/>
            <a:ext cx="10515600" cy="4753277"/>
          </a:xfrm>
        </p:spPr>
        <p:txBody>
          <a:bodyPr/>
          <a:lstStyle/>
          <a:p>
            <a:endParaRPr lang="en-US" dirty="0"/>
          </a:p>
          <a:p>
            <a:r>
              <a:rPr lang="en-US" dirty="0"/>
              <a:t>Start-SqlMigration.ps1 in Script Center</a:t>
            </a:r>
          </a:p>
          <a:p>
            <a:r>
              <a:rPr lang="en-US" dirty="0" err="1"/>
              <a:t>sqlmigration</a:t>
            </a:r>
            <a:r>
              <a:rPr lang="en-US" dirty="0"/>
              <a:t> folder on GitHub</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2" name="Picture 1">
            <a:extLst>
              <a:ext uri="{FF2B5EF4-FFF2-40B4-BE49-F238E27FC236}">
                <a16:creationId xmlns:a16="http://schemas.microsoft.com/office/drawing/2014/main" id="{B9072CC9-7474-4B38-B26F-02F1AC9A30B2}"/>
              </a:ext>
            </a:extLst>
          </p:cNvPr>
          <p:cNvPicPr>
            <a:picLocks noChangeAspect="1"/>
          </p:cNvPicPr>
          <p:nvPr/>
        </p:nvPicPr>
        <p:blipFill>
          <a:blip r:embed="rId3"/>
          <a:stretch>
            <a:fillRect/>
          </a:stretch>
        </p:blipFill>
        <p:spPr>
          <a:xfrm>
            <a:off x="7058209" y="1265411"/>
            <a:ext cx="4421631" cy="4327178"/>
          </a:xfrm>
          <a:prstGeom prst="rect">
            <a:avLst/>
          </a:prstGeom>
          <a:ln>
            <a:solidFill>
              <a:schemeClr val="accent1"/>
            </a:solidFill>
          </a:ln>
        </p:spPr>
      </p:pic>
      <p:pic>
        <p:nvPicPr>
          <p:cNvPr id="7" name="Picture 2" descr="https://pbs.twimg.com/media/DlZWYYUXoAEIhbE.jpg:large">
            <a:extLst>
              <a:ext uri="{FF2B5EF4-FFF2-40B4-BE49-F238E27FC236}">
                <a16:creationId xmlns:a16="http://schemas.microsoft.com/office/drawing/2014/main" id="{A2C8F9FD-891A-474E-80DD-1C62C281D0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991" y="3309353"/>
            <a:ext cx="3767138" cy="286353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82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The module - September 2015</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en-US" dirty="0"/>
          </a:p>
          <a:p>
            <a:r>
              <a:rPr lang="en-US" dirty="0" err="1"/>
              <a:t>dbatools</a:t>
            </a:r>
            <a:r>
              <a:rPr lang="en-US" dirty="0"/>
              <a:t> module in GitHub</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4" name="Picture 3">
            <a:extLst>
              <a:ext uri="{FF2B5EF4-FFF2-40B4-BE49-F238E27FC236}">
                <a16:creationId xmlns:a16="http://schemas.microsoft.com/office/drawing/2014/main" id="{2B3B45EA-5201-4208-A00F-D02316630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9015" y="1145894"/>
            <a:ext cx="5017477" cy="5017477"/>
          </a:xfrm>
          <a:prstGeom prst="rect">
            <a:avLst/>
          </a:prstGeom>
        </p:spPr>
      </p:pic>
    </p:spTree>
    <p:extLst>
      <p:ext uri="{BB962C8B-B14F-4D97-AF65-F5344CB8AC3E}">
        <p14:creationId xmlns:p14="http://schemas.microsoft.com/office/powerpoint/2010/main" val="209288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The community - June 2016</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Others started joining in!</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2" name="Picture 1">
            <a:extLst>
              <a:ext uri="{FF2B5EF4-FFF2-40B4-BE49-F238E27FC236}">
                <a16:creationId xmlns:a16="http://schemas.microsoft.com/office/drawing/2014/main" id="{1DCA8DF6-691E-471C-8E95-F53747D0F943}"/>
              </a:ext>
            </a:extLst>
          </p:cNvPr>
          <p:cNvPicPr>
            <a:picLocks noChangeAspect="1"/>
          </p:cNvPicPr>
          <p:nvPr/>
        </p:nvPicPr>
        <p:blipFill>
          <a:blip r:embed="rId3"/>
          <a:stretch>
            <a:fillRect/>
          </a:stretch>
        </p:blipFill>
        <p:spPr>
          <a:xfrm>
            <a:off x="7772396" y="1382655"/>
            <a:ext cx="4079631" cy="4655464"/>
          </a:xfrm>
          <a:prstGeom prst="rect">
            <a:avLst/>
          </a:prstGeom>
        </p:spPr>
      </p:pic>
      <p:pic>
        <p:nvPicPr>
          <p:cNvPr id="3" name="Picture 2">
            <a:extLst>
              <a:ext uri="{FF2B5EF4-FFF2-40B4-BE49-F238E27FC236}">
                <a16:creationId xmlns:a16="http://schemas.microsoft.com/office/drawing/2014/main" id="{B58505E5-3AA8-4574-B3CA-73BE44E8C8DA}"/>
              </a:ext>
            </a:extLst>
          </p:cNvPr>
          <p:cNvPicPr>
            <a:picLocks noChangeAspect="1"/>
          </p:cNvPicPr>
          <p:nvPr/>
        </p:nvPicPr>
        <p:blipFill>
          <a:blip r:embed="rId4"/>
          <a:stretch>
            <a:fillRect/>
          </a:stretch>
        </p:blipFill>
        <p:spPr>
          <a:xfrm>
            <a:off x="692259" y="2066599"/>
            <a:ext cx="2723958" cy="2148947"/>
          </a:xfrm>
          <a:prstGeom prst="rect">
            <a:avLst/>
          </a:prstGeom>
        </p:spPr>
      </p:pic>
      <p:pic>
        <p:nvPicPr>
          <p:cNvPr id="6" name="Picture 5">
            <a:extLst>
              <a:ext uri="{FF2B5EF4-FFF2-40B4-BE49-F238E27FC236}">
                <a16:creationId xmlns:a16="http://schemas.microsoft.com/office/drawing/2014/main" id="{8EAD548B-BAAC-4A73-A83D-24D55A478755}"/>
              </a:ext>
            </a:extLst>
          </p:cNvPr>
          <p:cNvPicPr>
            <a:picLocks noChangeAspect="1"/>
          </p:cNvPicPr>
          <p:nvPr/>
        </p:nvPicPr>
        <p:blipFill>
          <a:blip r:embed="rId5"/>
          <a:stretch>
            <a:fillRect/>
          </a:stretch>
        </p:blipFill>
        <p:spPr>
          <a:xfrm>
            <a:off x="2825893" y="4253945"/>
            <a:ext cx="2073140" cy="2073140"/>
          </a:xfrm>
          <a:prstGeom prst="rect">
            <a:avLst/>
          </a:prstGeom>
        </p:spPr>
      </p:pic>
      <p:pic>
        <p:nvPicPr>
          <p:cNvPr id="7" name="Picture 6">
            <a:extLst>
              <a:ext uri="{FF2B5EF4-FFF2-40B4-BE49-F238E27FC236}">
                <a16:creationId xmlns:a16="http://schemas.microsoft.com/office/drawing/2014/main" id="{68FD267A-3B6C-4A19-88DD-82ED651A0AEB}"/>
              </a:ext>
            </a:extLst>
          </p:cNvPr>
          <p:cNvPicPr>
            <a:picLocks noChangeAspect="1"/>
          </p:cNvPicPr>
          <p:nvPr/>
        </p:nvPicPr>
        <p:blipFill>
          <a:blip r:embed="rId6"/>
          <a:stretch>
            <a:fillRect/>
          </a:stretch>
        </p:blipFill>
        <p:spPr>
          <a:xfrm>
            <a:off x="3120815" y="2028199"/>
            <a:ext cx="2894684" cy="2293778"/>
          </a:xfrm>
          <a:prstGeom prst="rect">
            <a:avLst/>
          </a:prstGeom>
        </p:spPr>
      </p:pic>
      <p:pic>
        <p:nvPicPr>
          <p:cNvPr id="10" name="Picture 9">
            <a:extLst>
              <a:ext uri="{FF2B5EF4-FFF2-40B4-BE49-F238E27FC236}">
                <a16:creationId xmlns:a16="http://schemas.microsoft.com/office/drawing/2014/main" id="{6115B705-B4B6-4508-9E16-6682A10D8F65}"/>
              </a:ext>
            </a:extLst>
          </p:cNvPr>
          <p:cNvPicPr>
            <a:picLocks noChangeAspect="1"/>
          </p:cNvPicPr>
          <p:nvPr/>
        </p:nvPicPr>
        <p:blipFill>
          <a:blip r:embed="rId7"/>
          <a:stretch>
            <a:fillRect/>
          </a:stretch>
        </p:blipFill>
        <p:spPr>
          <a:xfrm>
            <a:off x="4899033" y="3366032"/>
            <a:ext cx="3276600" cy="3276600"/>
          </a:xfrm>
          <a:prstGeom prst="rect">
            <a:avLst/>
          </a:prstGeom>
        </p:spPr>
      </p:pic>
      <p:pic>
        <p:nvPicPr>
          <p:cNvPr id="11" name="Picture 10">
            <a:extLst>
              <a:ext uri="{FF2B5EF4-FFF2-40B4-BE49-F238E27FC236}">
                <a16:creationId xmlns:a16="http://schemas.microsoft.com/office/drawing/2014/main" id="{91A71D3F-916A-4499-8717-4DE49687FC51}"/>
              </a:ext>
            </a:extLst>
          </p:cNvPr>
          <p:cNvPicPr>
            <a:picLocks noChangeAspect="1"/>
          </p:cNvPicPr>
          <p:nvPr/>
        </p:nvPicPr>
        <p:blipFill>
          <a:blip r:embed="rId8"/>
          <a:stretch>
            <a:fillRect/>
          </a:stretch>
        </p:blipFill>
        <p:spPr>
          <a:xfrm>
            <a:off x="1236810" y="4560436"/>
            <a:ext cx="2175075" cy="2175075"/>
          </a:xfrm>
          <a:prstGeom prst="rect">
            <a:avLst/>
          </a:prstGeom>
        </p:spPr>
      </p:pic>
    </p:spTree>
    <p:extLst>
      <p:ext uri="{BB962C8B-B14F-4D97-AF65-F5344CB8AC3E}">
        <p14:creationId xmlns:p14="http://schemas.microsoft.com/office/powerpoint/2010/main" val="307551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1.0 Officially Begins – January 2017</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6" name="Picture 2" descr="Partying Face on Microsoft Windows 10 October 2018 Update">
            <a:extLst>
              <a:ext uri="{FF2B5EF4-FFF2-40B4-BE49-F238E27FC236}">
                <a16:creationId xmlns:a16="http://schemas.microsoft.com/office/drawing/2014/main" id="{0FE5E795-4DE5-41AC-85C7-EC21ABDC2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7465" y="280686"/>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0AA511-69D0-4FC9-8D91-D21C664C4C2B}"/>
              </a:ext>
            </a:extLst>
          </p:cNvPr>
          <p:cNvPicPr>
            <a:picLocks noChangeAspect="1"/>
          </p:cNvPicPr>
          <p:nvPr/>
        </p:nvPicPr>
        <p:blipFill>
          <a:blip r:embed="rId4"/>
          <a:stretch>
            <a:fillRect/>
          </a:stretch>
        </p:blipFill>
        <p:spPr>
          <a:xfrm>
            <a:off x="1354244" y="1508125"/>
            <a:ext cx="8950342" cy="4675621"/>
          </a:xfrm>
          <a:prstGeom prst="rect">
            <a:avLst/>
          </a:prstGeom>
        </p:spPr>
      </p:pic>
    </p:spTree>
    <p:extLst>
      <p:ext uri="{BB962C8B-B14F-4D97-AF65-F5344CB8AC3E}">
        <p14:creationId xmlns:p14="http://schemas.microsoft.com/office/powerpoint/2010/main" val="190990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1.0 Officially Begins – January 2017</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pPr marL="457200" indent="-457200">
              <a:buFont typeface="Arial" panose="020B0604020202020204" pitchFamily="34" charset="0"/>
              <a:buChar char="•"/>
            </a:pPr>
            <a:r>
              <a:rPr lang="en-US" dirty="0"/>
              <a:t>Standardized documentation</a:t>
            </a:r>
          </a:p>
          <a:p>
            <a:pPr marL="457200" indent="-457200">
              <a:buFont typeface="Arial" panose="020B0604020202020204" pitchFamily="34" charset="0"/>
              <a:buChar char="•"/>
            </a:pPr>
            <a:r>
              <a:rPr lang="en-US" dirty="0"/>
              <a:t>Standardized names for parameters, commands, </a:t>
            </a:r>
            <a:r>
              <a:rPr lang="en-US" dirty="0" err="1"/>
              <a:t>etc</a:t>
            </a:r>
            <a:endParaRPr lang="en-US" dirty="0"/>
          </a:p>
          <a:p>
            <a:pPr marL="457200" indent="-457200">
              <a:buFont typeface="Arial" panose="020B0604020202020204" pitchFamily="34" charset="0"/>
              <a:buChar char="•"/>
            </a:pPr>
            <a:r>
              <a:rPr lang="en-US" dirty="0"/>
              <a:t>Standardized outputs</a:t>
            </a:r>
          </a:p>
          <a:p>
            <a:pPr marL="457200" indent="-457200">
              <a:buFont typeface="Arial" panose="020B0604020202020204" pitchFamily="34" charset="0"/>
              <a:buChar char="•"/>
            </a:pPr>
            <a:r>
              <a:rPr lang="en-US" dirty="0"/>
              <a:t>Added Pester tests and </a:t>
            </a:r>
            <a:r>
              <a:rPr lang="en-US" dirty="0" err="1"/>
              <a:t>AppVeyor</a:t>
            </a:r>
            <a:endParaRPr lang="en-US" dirty="0"/>
          </a:p>
          <a:p>
            <a:pPr marL="914400" lvl="1" indent="-457200">
              <a:buFont typeface="Arial" panose="020B0604020202020204" pitchFamily="34" charset="0"/>
              <a:buChar char="•"/>
            </a:pPr>
            <a:r>
              <a:rPr lang="en-US" dirty="0"/>
              <a:t>Testing</a:t>
            </a:r>
          </a:p>
          <a:p>
            <a:pPr marL="914400" lvl="1" indent="-457200">
              <a:buFont typeface="Arial" panose="020B0604020202020204" pitchFamily="34" charset="0"/>
              <a:buChar char="•"/>
            </a:pPr>
            <a:r>
              <a:rPr lang="en-US" dirty="0"/>
              <a:t>Bug fixes</a:t>
            </a:r>
          </a:p>
          <a:p>
            <a:pPr marL="457200" indent="-457200">
              <a:buFont typeface="Arial" panose="020B0604020202020204" pitchFamily="34" charset="0"/>
              <a:buChar char="•"/>
            </a:pPr>
            <a:r>
              <a:rPr lang="en-US" dirty="0"/>
              <a:t>Releasing more often</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@cl</a:t>
            </a:r>
            <a:endParaRPr lang="en-US" dirty="0"/>
          </a:p>
        </p:txBody>
      </p:sp>
      <p:pic>
        <p:nvPicPr>
          <p:cNvPr id="6" name="Picture 2" descr="Partying Face on Microsoft Windows 10 October 2018 Update">
            <a:extLst>
              <a:ext uri="{FF2B5EF4-FFF2-40B4-BE49-F238E27FC236}">
                <a16:creationId xmlns:a16="http://schemas.microsoft.com/office/drawing/2014/main" id="{0FE5E795-4DE5-41AC-85C7-EC21ABDC2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7465" y="280686"/>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99094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7635</TotalTime>
  <Words>497</Words>
  <Application>Microsoft Office PowerPoint</Application>
  <PresentationFormat>Widescreen</PresentationFormat>
  <Paragraphs>98</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CarlMarx</vt:lpstr>
      <vt:lpstr>Segoe UI</vt:lpstr>
      <vt:lpstr>Alfarn</vt:lpstr>
      <vt:lpstr>Consolas</vt:lpstr>
      <vt:lpstr>Calibri</vt:lpstr>
      <vt:lpstr>Arial</vt:lpstr>
      <vt:lpstr>Office</vt:lpstr>
      <vt:lpstr>Custom Design</vt:lpstr>
      <vt:lpstr>About 15 can’t miss commands in dbatools 1.0</vt:lpstr>
      <vt:lpstr>about_Speaker</vt:lpstr>
      <vt:lpstr>This Session</vt:lpstr>
      <vt:lpstr>Agenda</vt:lpstr>
      <vt:lpstr>The beginning - July 2014</vt:lpstr>
      <vt:lpstr>The module - September 2015</vt:lpstr>
      <vt:lpstr>The community - June 2016</vt:lpstr>
      <vt:lpstr>1.0 Officially Begins – January 2017</vt:lpstr>
      <vt:lpstr>1.0 Officially Begins – January 2017</vt:lpstr>
      <vt:lpstr>Oops - November 2017</vt:lpstr>
      <vt:lpstr>Now</vt:lpstr>
      <vt:lpstr>Demo grouping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Chrissy LeMaire</cp:lastModifiedBy>
  <cp:revision>50</cp:revision>
  <dcterms:created xsi:type="dcterms:W3CDTF">2019-04-18T11:57:57Z</dcterms:created>
  <dcterms:modified xsi:type="dcterms:W3CDTF">2019-06-07T13:13:16Z</dcterms:modified>
</cp:coreProperties>
</file>